
<file path=[Content_Types].xml><?xml version="1.0" encoding="utf-8"?>
<Types xmlns="http://schemas.openxmlformats.org/package/2006/content-types">
  <Default Extension="avi" ContentType="video/x-msvideo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9" d="100"/>
          <a:sy n="89" d="100"/>
        </p:scale>
        <p:origin x="62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3027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pitch.com?utm_medium=product-presentation&amp;utm_source=powerpoint-export&amp;utm_campaign=bottom_bar_cta&amp;utm_content=ccd9228d-c71e-4df4-a066-e1711811bc25&amp;utm_term=PDF-PPTX-lastslide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sv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s://pitch.com?utm_medium=product-presentation&amp;utm_source=powerpoint-export&amp;utm_campaign=bottom_bar_cta&amp;utm_content=ccd9228d-c71e-4df4-a066-e1711811bc25&amp;utm_term=PDF-PPTX-lastslide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itch.com?utm_medium=product-presentation&amp;utm_source=powerpoint-export&amp;utm_campaign=bottom_bar_cta&amp;utm_content=ccd9228d-c71e-4df4-a066-e1711811bc25&amp;utm_term=PDF-PPTX-lastslide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ccd9228d-c71e-4df4-a066-e1711811bc25&amp;utm_term=PDF-PPTX-lastslid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ccd9228d-c71e-4df4-a066-e1711811bc25&amp;utm_term=PDF-PPTX-lastslid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sv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6.png"/><Relationship Id="rId5" Type="http://schemas.openxmlformats.org/officeDocument/2006/relationships/hyperlink" Target="https://pitch.com?utm_medium=product-presentation&amp;utm_source=powerpoint-export&amp;utm_campaign=bottom_bar_cta&amp;utm_content=ccd9228d-c71e-4df4-a066-e1711811bc25&amp;utm_term=PDF-PPTX-lastslide" TargetMode="Externa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ccd9228d-c71e-4df4-a066-e1711811bc25&amp;utm_term=PDF-PPTX-lastslid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pitch.com?utm_medium=product-presentation&amp;utm_source=powerpoint-export&amp;utm_campaign=bottom_bar_cta&amp;utm_content=ccd9228d-c71e-4df4-a066-e1711811bc25&amp;utm_term=PDF-PPTX-lastslide" TargetMode="External"/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10" Type="http://schemas.openxmlformats.org/officeDocument/2006/relationships/image" Target="../media/image7.sv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A65D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https://pitch-assets-ccb95893-de3f-4266-973c-20049231b248.s3.eu-west-1.amazonaws.com/c9d9edde-97db-40fa-aff3-48f1f5806c9d?pitch-bytes=900502&amp;pitch-content-type=image%2Fpng"/>
          <p:cNvPicPr>
            <a:picLocks noChangeAspect="1"/>
          </p:cNvPicPr>
          <p:nvPr/>
        </p:nvPicPr>
        <p:blipFill>
          <a:blip r:embed="rId3"/>
          <a:srcRect t="2062" b="6597"/>
          <a:stretch/>
        </p:blipFill>
        <p:spPr>
          <a:xfrm>
            <a:off x="6960586" y="-749"/>
            <a:ext cx="1706756" cy="212753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238581" y="236025"/>
            <a:ext cx="8667750" cy="666750"/>
          </a:xfrm>
          <a:prstGeom prst="roundRect">
            <a:avLst>
              <a:gd name="adj" fmla="val -137143"/>
            </a:avLst>
          </a:prstGeom>
          <a:solidFill>
            <a:srgbClr val="FFFFFF"/>
          </a:solidFill>
          <a:ln/>
        </p:spPr>
        <p:txBody>
          <a:bodyPr wrap="square" lIns="481542" tIns="78714" rIns="481542" bIns="78714" rtlCol="0" anchor="ctr"/>
          <a:lstStyle/>
          <a:p>
            <a:pPr algn="ctr">
              <a:lnSpc>
                <a:spcPts val="1890"/>
              </a:lnSpc>
            </a:pPr>
            <a:endParaRPr lang="en-US" sz="1050" dirty="0"/>
          </a:p>
        </p:txBody>
      </p:sp>
      <p:sp>
        <p:nvSpPr>
          <p:cNvPr id="7" name="Text 1"/>
          <p:cNvSpPr/>
          <p:nvPr/>
        </p:nvSpPr>
        <p:spPr>
          <a:xfrm>
            <a:off x="476525" y="450682"/>
            <a:ext cx="2380952" cy="240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90"/>
              </a:lnSpc>
            </a:pPr>
            <a:r>
              <a:rPr lang="en-US" sz="1100" b="0" kern="0" spc="-24" dirty="0">
                <a:solidFill>
                  <a:srgbClr val="111111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Breathe AI</a:t>
            </a:r>
            <a:endParaRPr lang="en-US" sz="1050" dirty="0"/>
          </a:p>
        </p:txBody>
      </p:sp>
      <p:sp>
        <p:nvSpPr>
          <p:cNvPr id="8" name="Text 2"/>
          <p:cNvSpPr/>
          <p:nvPr/>
        </p:nvSpPr>
        <p:spPr>
          <a:xfrm>
            <a:off x="476250" y="767695"/>
            <a:ext cx="31502" cy="14400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890"/>
              </a:lnSpc>
            </a:pPr>
            <a:endParaRPr lang="en-US" sz="1050" dirty="0"/>
          </a:p>
          <a:p>
            <a:pPr algn="l">
              <a:lnSpc>
                <a:spcPts val="1890"/>
              </a:lnSpc>
            </a:pPr>
            <a:endParaRPr lang="en-US" sz="1050" dirty="0"/>
          </a:p>
          <a:p>
            <a:pPr algn="l">
              <a:lnSpc>
                <a:spcPts val="1890"/>
              </a:lnSpc>
            </a:pPr>
            <a:endParaRPr lang="en-US" sz="1050" dirty="0"/>
          </a:p>
          <a:p>
            <a:pPr algn="l">
              <a:lnSpc>
                <a:spcPts val="1890"/>
              </a:lnSpc>
            </a:pPr>
            <a:endParaRPr lang="en-US" sz="1050" dirty="0"/>
          </a:p>
          <a:p>
            <a:pPr algn="l">
              <a:lnSpc>
                <a:spcPts val="1890"/>
              </a:lnSpc>
            </a:pPr>
            <a:endParaRPr lang="en-US" sz="1050" dirty="0"/>
          </a:p>
          <a:p>
            <a:pPr algn="l">
              <a:lnSpc>
                <a:spcPts val="1890"/>
              </a:lnSpc>
            </a:pPr>
            <a:endParaRPr lang="en-US" sz="1050" dirty="0"/>
          </a:p>
        </p:txBody>
      </p:sp>
      <p:pic>
        <p:nvPicPr>
          <p:cNvPr id="9" name="Image 3" descr="https://pitch-assets-ccb95893-de3f-4266-973c-20049231b248.s3.eu-west-1.amazonaws.com/4e7dad45-ff6e-4eef-880e-6806eaa355a2?pitch-bytes=112328&amp;pitch-content-type=image%2Fjpeg"/>
          <p:cNvPicPr>
            <a:picLocks noChangeAspect="1"/>
          </p:cNvPicPr>
          <p:nvPr/>
        </p:nvPicPr>
        <p:blipFill>
          <a:blip r:embed="rId4"/>
          <a:srcRect b="49808"/>
          <a:stretch/>
        </p:blipFill>
        <p:spPr>
          <a:xfrm>
            <a:off x="-4981" y="2122505"/>
            <a:ext cx="1765972" cy="1337440"/>
          </a:xfrm>
          <a:prstGeom prst="rect">
            <a:avLst/>
          </a:prstGeom>
        </p:spPr>
      </p:pic>
      <p:pic>
        <p:nvPicPr>
          <p:cNvPr id="10" name="Image 4" descr="https://pitch-assets-ccb95893-de3f-4266-973c-20049231b248.s3.eu-west-1.amazonaws.com/d636ee83-2ea7-4cd7-a7af-fbd31c5e10a1?pitch-bytes=799223&amp;pitch-content-type=image%2Fpng"/>
          <p:cNvPicPr>
            <a:picLocks noChangeAspect="1"/>
          </p:cNvPicPr>
          <p:nvPr/>
        </p:nvPicPr>
        <p:blipFill>
          <a:blip r:embed="rId5"/>
          <a:srcRect t="5557" b="5558"/>
          <a:stretch/>
        </p:blipFill>
        <p:spPr>
          <a:xfrm>
            <a:off x="5318853" y="3775024"/>
            <a:ext cx="2666001" cy="2121784"/>
          </a:xfrm>
          <a:prstGeom prst="rect">
            <a:avLst/>
          </a:prstGeom>
        </p:spPr>
      </p:pic>
      <p:sp>
        <p:nvSpPr>
          <p:cNvPr id="11" name="Text 3"/>
          <p:cNvSpPr/>
          <p:nvPr/>
        </p:nvSpPr>
        <p:spPr>
          <a:xfrm>
            <a:off x="476250" y="2259191"/>
            <a:ext cx="31502" cy="14400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890"/>
              </a:lnSpc>
            </a:pPr>
            <a:endParaRPr lang="en-US" sz="1050" dirty="0"/>
          </a:p>
          <a:p>
            <a:pPr algn="l">
              <a:lnSpc>
                <a:spcPts val="1890"/>
              </a:lnSpc>
            </a:pPr>
            <a:endParaRPr lang="en-US" sz="1050" dirty="0"/>
          </a:p>
          <a:p>
            <a:pPr algn="l">
              <a:lnSpc>
                <a:spcPts val="1890"/>
              </a:lnSpc>
            </a:pPr>
            <a:endParaRPr lang="en-US" sz="1050" dirty="0"/>
          </a:p>
          <a:p>
            <a:pPr algn="l">
              <a:lnSpc>
                <a:spcPts val="1890"/>
              </a:lnSpc>
            </a:pPr>
            <a:endParaRPr lang="en-US" sz="1050" dirty="0"/>
          </a:p>
          <a:p>
            <a:pPr algn="l">
              <a:lnSpc>
                <a:spcPts val="1890"/>
              </a:lnSpc>
            </a:pPr>
            <a:endParaRPr lang="en-US" sz="1050" dirty="0"/>
          </a:p>
          <a:p>
            <a:pPr algn="l">
              <a:lnSpc>
                <a:spcPts val="1890"/>
              </a:lnSpc>
            </a:pPr>
            <a:endParaRPr lang="en-US" sz="1050" dirty="0"/>
          </a:p>
        </p:txBody>
      </p:sp>
      <p:sp>
        <p:nvSpPr>
          <p:cNvPr id="12" name="Text 4"/>
          <p:cNvSpPr/>
          <p:nvPr/>
        </p:nvSpPr>
        <p:spPr>
          <a:xfrm>
            <a:off x="599192" y="476250"/>
            <a:ext cx="31502" cy="14400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890"/>
              </a:lnSpc>
            </a:pPr>
            <a:endParaRPr lang="en-US" sz="1050" dirty="0"/>
          </a:p>
          <a:p>
            <a:pPr algn="l">
              <a:lnSpc>
                <a:spcPts val="1890"/>
              </a:lnSpc>
            </a:pPr>
            <a:endParaRPr lang="en-US" sz="1050" dirty="0"/>
          </a:p>
          <a:p>
            <a:pPr algn="l">
              <a:lnSpc>
                <a:spcPts val="1890"/>
              </a:lnSpc>
            </a:pPr>
            <a:endParaRPr lang="en-US" sz="1050" dirty="0"/>
          </a:p>
          <a:p>
            <a:pPr algn="l">
              <a:lnSpc>
                <a:spcPts val="1890"/>
              </a:lnSpc>
            </a:pPr>
            <a:endParaRPr lang="en-US" sz="1050" dirty="0"/>
          </a:p>
          <a:p>
            <a:pPr algn="l">
              <a:lnSpc>
                <a:spcPts val="1890"/>
              </a:lnSpc>
            </a:pPr>
            <a:endParaRPr lang="en-US" sz="1050" dirty="0"/>
          </a:p>
          <a:p>
            <a:pPr algn="l">
              <a:lnSpc>
                <a:spcPts val="1890"/>
              </a:lnSpc>
            </a:pPr>
            <a:endParaRPr lang="en-US" sz="1050" dirty="0"/>
          </a:p>
        </p:txBody>
      </p:sp>
      <p:pic>
        <p:nvPicPr>
          <p:cNvPr id="13" name="Image 5" descr="https://pitch-assets-ccb95893-de3f-4266-973c-20049231b248.s3.eu-west-1.amazonaws.com/164656d8-0fb0-49b7-b641-428b23c84e95?pitch-bytes=7010&amp;pitch-content-type=image%2F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420565" y="343588"/>
            <a:ext cx="1491206" cy="451881"/>
          </a:xfrm>
          <a:prstGeom prst="rect">
            <a:avLst/>
          </a:prstGeom>
        </p:spPr>
      </p:pic>
      <p:pic>
        <p:nvPicPr>
          <p:cNvPr id="14" name="Image 6" descr="https://pitch-assets-ccb95893-de3f-4266-973c-20049231b248.s3.eu-west-1.amazonaws.com/d5ee1adb-19cd-454e-9ef8-01493956a4df?pitch-bytes=94278&amp;pitch-content-type=image%2F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226746" y="1001152"/>
            <a:ext cx="2701239" cy="2701239"/>
          </a:xfrm>
          <a:prstGeom prst="rect">
            <a:avLst/>
          </a:prstGeom>
        </p:spPr>
      </p:pic>
      <p:pic>
        <p:nvPicPr>
          <p:cNvPr id="15" name="Image 7" descr="https://pitch-assets-ccb95893-de3f-4266-973c-20049231b248.s3.eu-west-1.amazonaws.com/try-pitch-pdf-export-logo.svg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238581" y="236025"/>
            <a:ext cx="8667750" cy="666750"/>
          </a:xfrm>
          <a:prstGeom prst="roundRect">
            <a:avLst>
              <a:gd name="adj" fmla="val -137143"/>
            </a:avLst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476525" y="450682"/>
            <a:ext cx="2380952" cy="240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90"/>
              </a:lnSpc>
            </a:pPr>
            <a:r>
              <a:rPr lang="en-US" sz="1100" b="0" kern="0" spc="-24" dirty="0">
                <a:solidFill>
                  <a:srgbClr val="111111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Company Culture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6286696" y="503519"/>
            <a:ext cx="2380952" cy="1371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ts val="1080"/>
              </a:lnSpc>
            </a:pPr>
            <a:r>
              <a:rPr lang="en-US" sz="700" b="0" kern="0" spc="120" dirty="0">
                <a:solidFill>
                  <a:srgbClr val="A65D1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2024</a:t>
            </a:r>
            <a:endParaRPr lang="en-US" sz="675" dirty="0"/>
          </a:p>
        </p:txBody>
      </p:sp>
      <p:pic>
        <p:nvPicPr>
          <p:cNvPr id="6" name="Image 0" descr="https://pitch-assets-ccb95893-de3f-4266-973c-20049231b248.s3.eu-west-1.amazonaws.com/8fb3cf42-4be9-4b49-ad8e-1f63412c839c?pitch-bytes=46417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70033" y="1317280"/>
            <a:ext cx="6414635" cy="293223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03884" y="4426845"/>
            <a:ext cx="4725342" cy="24001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890"/>
              </a:lnSpc>
            </a:pPr>
            <a:r>
              <a:rPr lang="en-US" sz="1100" b="0" kern="0" spc="-24" dirty="0">
                <a:solidFill>
                  <a:srgbClr val="111111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Distribution of reference women according to age groups and marital status</a:t>
            </a:r>
            <a:endParaRPr lang="en-US" sz="1050" dirty="0"/>
          </a:p>
        </p:txBody>
      </p:sp>
      <p:pic>
        <p:nvPicPr>
          <p:cNvPr id="8" name="Image 1" descr="https://pitch-assets-ccb95893-de3f-4266-973c-20049231b248.s3.eu-west-1.amazonaws.com/try-pitch-pdf-export-logo.sv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8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-558" y="3026351"/>
            <a:ext cx="9144719" cy="0"/>
          </a:xfrm>
          <a:prstGeom prst="line">
            <a:avLst/>
          </a:prstGeom>
          <a:solidFill>
            <a:srgbClr val="FFFFFF"/>
          </a:solidFill>
          <a:ln w="5292">
            <a:solidFill>
              <a:srgbClr val="A65D15"/>
            </a:solidFill>
            <a:prstDash val="solid"/>
            <a:headEnd type="none"/>
            <a:tailEnd type="none"/>
          </a:ln>
        </p:spPr>
      </p:sp>
      <p:sp>
        <p:nvSpPr>
          <p:cNvPr id="4" name="Text 1"/>
          <p:cNvSpPr/>
          <p:nvPr/>
        </p:nvSpPr>
        <p:spPr>
          <a:xfrm>
            <a:off x="473972" y="3476625"/>
            <a:ext cx="1714302" cy="1828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440"/>
              </a:lnSpc>
            </a:pPr>
            <a:r>
              <a:rPr lang="en-US" sz="900" b="1" kern="0" spc="120" dirty="0">
                <a:solidFill>
                  <a:srgbClr val="A65D1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PREVALENCE OF VIOLENCE</a:t>
            </a:r>
            <a:endParaRPr lang="en-US" sz="900" dirty="0"/>
          </a:p>
        </p:txBody>
      </p:sp>
      <p:sp>
        <p:nvSpPr>
          <p:cNvPr id="5" name="Text 2"/>
          <p:cNvSpPr/>
          <p:nvPr/>
        </p:nvSpPr>
        <p:spPr>
          <a:xfrm>
            <a:off x="474002" y="3652837"/>
            <a:ext cx="1714203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00"/>
              </a:lnSpc>
            </a:pPr>
            <a:r>
              <a:rPr lang="en-US" sz="800" b="0" dirty="0">
                <a:solidFill>
                  <a:srgbClr val="11111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 rural and underserved urban areas, there are often limited services available for women experiencing violence. This includes a shortage of legal assistance, counseling services.</a:t>
            </a:r>
            <a:endParaRPr lang="en-US" sz="750" dirty="0"/>
          </a:p>
        </p:txBody>
      </p:sp>
      <p:sp>
        <p:nvSpPr>
          <p:cNvPr id="6" name="Text 3"/>
          <p:cNvSpPr/>
          <p:nvPr/>
        </p:nvSpPr>
        <p:spPr>
          <a:xfrm>
            <a:off x="6736536" y="3476625"/>
            <a:ext cx="2165003" cy="1828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440"/>
              </a:lnSpc>
            </a:pPr>
            <a:r>
              <a:rPr lang="en-US" sz="900" b="1" kern="0" spc="120" dirty="0">
                <a:solidFill>
                  <a:srgbClr val="A65D1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LIMITED ACCESS TO RESOURCES</a:t>
            </a: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6951131" y="3652837"/>
            <a:ext cx="1714352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00"/>
              </a:lnSpc>
            </a:pPr>
            <a:r>
              <a:rPr lang="en-US" sz="800" b="0" dirty="0">
                <a:solidFill>
                  <a:srgbClr val="11111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 rural and underserved urban areas, there are often limited services available for women experiencing violence. This includes a shortage of legal assistance, counseling services.</a:t>
            </a: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3542710" y="3476814"/>
            <a:ext cx="2046982" cy="1828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440"/>
              </a:lnSpc>
            </a:pPr>
            <a:r>
              <a:rPr lang="en-US" sz="900" b="1" kern="0" spc="120" dirty="0">
                <a:solidFill>
                  <a:srgbClr val="A65D1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CULTURAL AND SOCIAL STIGMA</a:t>
            </a:r>
            <a:endParaRPr lang="en-US" sz="900" dirty="0"/>
          </a:p>
        </p:txBody>
      </p:sp>
      <p:sp>
        <p:nvSpPr>
          <p:cNvPr id="9" name="Text 6"/>
          <p:cNvSpPr/>
          <p:nvPr/>
        </p:nvSpPr>
        <p:spPr>
          <a:xfrm>
            <a:off x="3715915" y="3653709"/>
            <a:ext cx="1714352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00"/>
              </a:lnSpc>
            </a:pPr>
            <a:r>
              <a:rPr lang="en-US" sz="800" b="0" dirty="0">
                <a:solidFill>
                  <a:srgbClr val="11111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 many Moroccan communities, discussing violence and abuse is taboo. Victims often face societal judgment, shame, and ostracism if they come forward. </a:t>
            </a:r>
            <a:endParaRPr lang="en-US" sz="750" dirty="0"/>
          </a:p>
        </p:txBody>
      </p:sp>
      <p:sp>
        <p:nvSpPr>
          <p:cNvPr id="10" name="Shape 7"/>
          <p:cNvSpPr/>
          <p:nvPr/>
        </p:nvSpPr>
        <p:spPr>
          <a:xfrm>
            <a:off x="4501091" y="2960891"/>
            <a:ext cx="133350" cy="133350"/>
          </a:xfrm>
          <a:prstGeom prst="ellipse">
            <a:avLst/>
          </a:prstGeom>
          <a:solidFill>
            <a:srgbClr val="A65D15"/>
          </a:solidFill>
          <a:ln w="52917">
            <a:solidFill>
              <a:srgbClr val="F8F5F1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1264716" y="2960891"/>
            <a:ext cx="133350" cy="133350"/>
          </a:xfrm>
          <a:prstGeom prst="ellipse">
            <a:avLst/>
          </a:prstGeom>
          <a:solidFill>
            <a:srgbClr val="A65D15"/>
          </a:solidFill>
          <a:ln w="52917">
            <a:solidFill>
              <a:srgbClr val="F8F5F1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7745577" y="2960891"/>
            <a:ext cx="133350" cy="133350"/>
          </a:xfrm>
          <a:prstGeom prst="ellipse">
            <a:avLst/>
          </a:prstGeom>
          <a:solidFill>
            <a:srgbClr val="A65D15"/>
          </a:solidFill>
          <a:ln w="52917">
            <a:solidFill>
              <a:srgbClr val="F8F5F1"/>
            </a:solidFill>
            <a:prstDash val="solid"/>
          </a:ln>
        </p:spPr>
      </p:sp>
      <p:pic>
        <p:nvPicPr>
          <p:cNvPr id="13" name="Image 0" descr="https://pitch-assets-ccb95893-de3f-4266-973c-20049231b248.s3.eu-west-1.amazonaws.com/c9997cf5-9ff4-4f25-80c8-d53b677f50e3?pitch-bytes=49420&amp;pitch-content-type=image%2Fpng"/>
          <p:cNvPicPr>
            <a:picLocks noChangeAspect="1"/>
          </p:cNvPicPr>
          <p:nvPr/>
        </p:nvPicPr>
        <p:blipFill>
          <a:blip r:embed="rId3"/>
          <a:srcRect l="5074" r="10571"/>
          <a:stretch/>
        </p:blipFill>
        <p:spPr>
          <a:xfrm>
            <a:off x="3714660" y="1620065"/>
            <a:ext cx="1714082" cy="1142721"/>
          </a:xfrm>
          <a:prstGeom prst="rect">
            <a:avLst/>
          </a:prstGeom>
        </p:spPr>
      </p:pic>
      <p:pic>
        <p:nvPicPr>
          <p:cNvPr id="14" name="Image 1" descr="https://pitch-assets-ccb95893-de3f-4266-973c-20049231b248.s3.eu-west-1.amazonaws.com/f482baf4-3e25-4fdf-8c19-2ce21660c486?pitch-bytes=332834&amp;pitch-content-type=image%2Fpng"/>
          <p:cNvPicPr>
            <a:picLocks noChangeAspect="1"/>
          </p:cNvPicPr>
          <p:nvPr/>
        </p:nvPicPr>
        <p:blipFill>
          <a:blip r:embed="rId4"/>
          <a:srcRect t="2971" b="7999"/>
          <a:stretch/>
        </p:blipFill>
        <p:spPr>
          <a:xfrm>
            <a:off x="477159" y="1618381"/>
            <a:ext cx="1714859" cy="1144375"/>
          </a:xfrm>
          <a:prstGeom prst="rect">
            <a:avLst/>
          </a:prstGeom>
        </p:spPr>
      </p:pic>
      <p:pic>
        <p:nvPicPr>
          <p:cNvPr id="15" name="Image 2" descr="https://pitch-assets-ccb95893-de3f-4266-973c-20049231b248.s3.eu-west-1.amazonaws.com/79a9f6ab-fea4-4308-b29b-d0e7ebfcd11a?pitch-bytes=410983&amp;pitch-content-type=image%2Fpng"/>
          <p:cNvPicPr>
            <a:picLocks noChangeAspect="1"/>
          </p:cNvPicPr>
          <p:nvPr/>
        </p:nvPicPr>
        <p:blipFill>
          <a:blip r:embed="rId5"/>
          <a:srcRect t="24694" b="8789"/>
          <a:stretch/>
        </p:blipFill>
        <p:spPr>
          <a:xfrm>
            <a:off x="6955183" y="1620456"/>
            <a:ext cx="1716837" cy="1141984"/>
          </a:xfrm>
          <a:prstGeom prst="rect">
            <a:avLst/>
          </a:prstGeom>
        </p:spPr>
      </p:pic>
      <p:sp>
        <p:nvSpPr>
          <p:cNvPr id="16" name="Shape 10"/>
          <p:cNvSpPr/>
          <p:nvPr/>
        </p:nvSpPr>
        <p:spPr>
          <a:xfrm>
            <a:off x="238581" y="236025"/>
            <a:ext cx="8667750" cy="666750"/>
          </a:xfrm>
          <a:prstGeom prst="roundRect">
            <a:avLst>
              <a:gd name="adj" fmla="val -137143"/>
            </a:avLst>
          </a:prstGeom>
          <a:solidFill>
            <a:srgbClr val="FFFFFF"/>
          </a:solidFill>
          <a:ln/>
        </p:spPr>
      </p:sp>
      <p:sp>
        <p:nvSpPr>
          <p:cNvPr id="17" name="Text 11"/>
          <p:cNvSpPr/>
          <p:nvPr/>
        </p:nvSpPr>
        <p:spPr>
          <a:xfrm>
            <a:off x="476525" y="450682"/>
            <a:ext cx="2380952" cy="240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90"/>
              </a:lnSpc>
            </a:pPr>
            <a:r>
              <a:rPr lang="en-US" sz="1100" b="1" kern="0" spc="-24" dirty="0">
                <a:solidFill>
                  <a:srgbClr val="111111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☼ Matkhafich</a:t>
            </a:r>
            <a:endParaRPr lang="en-US" sz="1050" dirty="0"/>
          </a:p>
        </p:txBody>
      </p:sp>
      <p:sp>
        <p:nvSpPr>
          <p:cNvPr id="18" name="Text 12"/>
          <p:cNvSpPr/>
          <p:nvPr/>
        </p:nvSpPr>
        <p:spPr>
          <a:xfrm>
            <a:off x="6286795" y="503519"/>
            <a:ext cx="2380853" cy="1371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ts val="1080"/>
              </a:lnSpc>
            </a:pPr>
            <a:r>
              <a:rPr lang="en-US" sz="700" b="0" kern="0" spc="120" dirty="0">
                <a:solidFill>
                  <a:srgbClr val="A65D1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BREATHE AI</a:t>
            </a:r>
            <a:endParaRPr lang="en-US" sz="675" dirty="0"/>
          </a:p>
        </p:txBody>
      </p:sp>
      <p:pic>
        <p:nvPicPr>
          <p:cNvPr id="19" name="Image 3" descr="https://pitch-assets-ccb95893-de3f-4266-973c-20049231b248.s3.eu-west-1.amazonaws.com/try-pitch-pdf-export-logo.sv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8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5488" y="3303559"/>
            <a:ext cx="5714703" cy="1097161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2880"/>
              </a:lnSpc>
            </a:pPr>
            <a:r>
              <a:rPr lang="en-US" sz="1800" b="0" kern="0" spc="-24" dirty="0">
                <a:solidFill>
                  <a:srgbClr val="111111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                Matkhafich is a chatbot assistant designed to support women in Morocco who are experiencing violence.</a:t>
            </a:r>
            <a:endParaRPr lang="en-US" sz="1800" dirty="0"/>
          </a:p>
        </p:txBody>
      </p:sp>
      <p:sp>
        <p:nvSpPr>
          <p:cNvPr id="4" name="Text 1"/>
          <p:cNvSpPr/>
          <p:nvPr/>
        </p:nvSpPr>
        <p:spPr>
          <a:xfrm>
            <a:off x="475488" y="3299812"/>
            <a:ext cx="288975" cy="13712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080"/>
              </a:lnSpc>
            </a:pPr>
            <a:r>
              <a:rPr lang="en-US" sz="700" b="0" kern="0" spc="120" dirty="0">
                <a:solidFill>
                  <a:srgbClr val="A65D1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INTRO</a:t>
            </a:r>
            <a:endParaRPr lang="en-US" sz="675" dirty="0"/>
          </a:p>
        </p:txBody>
      </p:sp>
      <p:sp>
        <p:nvSpPr>
          <p:cNvPr id="5" name="Shape 2"/>
          <p:cNvSpPr/>
          <p:nvPr/>
        </p:nvSpPr>
        <p:spPr>
          <a:xfrm>
            <a:off x="238581" y="236025"/>
            <a:ext cx="8667750" cy="666750"/>
          </a:xfrm>
          <a:prstGeom prst="roundRect">
            <a:avLst>
              <a:gd name="adj" fmla="val -137143"/>
            </a:avLst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476525" y="450682"/>
            <a:ext cx="2381101" cy="240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90"/>
              </a:lnSpc>
            </a:pPr>
            <a:r>
              <a:rPr lang="en-US" sz="1100" b="1" kern="0" spc="-24" dirty="0">
                <a:solidFill>
                  <a:srgbClr val="111111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☼ Matkhafich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6286795" y="503519"/>
            <a:ext cx="2380853" cy="1371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ts val="1080"/>
              </a:lnSpc>
            </a:pPr>
            <a:r>
              <a:rPr lang="en-US" sz="700" b="0" kern="0" spc="120" dirty="0">
                <a:solidFill>
                  <a:srgbClr val="A65D1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BREATHE AI</a:t>
            </a:r>
            <a:endParaRPr lang="en-US" sz="675" dirty="0"/>
          </a:p>
        </p:txBody>
      </p:sp>
      <p:pic>
        <p:nvPicPr>
          <p:cNvPr id="8" name="Image 0" descr="https://pitch-assets-ccb95893-de3f-4266-973c-20049231b248.s3.eu-west-1.amazonaws.com/try-pitch-pdf-export-logo.sv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8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3384651" y="2632522"/>
            <a:ext cx="2857500" cy="2857500"/>
          </a:xfrm>
          <a:prstGeom prst="ellipse">
            <a:avLst/>
          </a:prstGeom>
          <a:solidFill>
            <a:srgbClr val="A65D15">
              <a:alpha val="8900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472954" y="737532"/>
            <a:ext cx="2857500" cy="2857500"/>
          </a:xfrm>
          <a:prstGeom prst="ellipse">
            <a:avLst/>
          </a:prstGeom>
          <a:solidFill>
            <a:srgbClr val="A65D15">
              <a:alpha val="89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944699" y="1709903"/>
            <a:ext cx="1904901" cy="243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20"/>
              </a:lnSpc>
            </a:pPr>
            <a:r>
              <a:rPr lang="en-US" sz="1200" b="1" kern="0" spc="12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LEGAL INFORMATION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944724" y="2040521"/>
            <a:ext cx="1904851" cy="365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440"/>
              </a:lnSpc>
            </a:pPr>
            <a:r>
              <a:rPr lang="en-US" sz="900" b="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Educates women about their rights under Moroccan law.</a:t>
            </a: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3864507" y="3669277"/>
            <a:ext cx="1904901" cy="243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20"/>
              </a:lnSpc>
            </a:pPr>
            <a:r>
              <a:rPr lang="en-US" sz="1200" b="1" kern="0" spc="12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PRACTICAL ADVICE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3864507" y="4042817"/>
            <a:ext cx="1904901" cy="365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440"/>
              </a:lnSpc>
            </a:pPr>
            <a:r>
              <a:rPr lang="en-US" sz="900" b="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Offers guidance on safety planning and accessing local resources.</a:t>
            </a:r>
            <a:endParaRPr lang="en-US" sz="900" dirty="0"/>
          </a:p>
        </p:txBody>
      </p:sp>
      <p:sp>
        <p:nvSpPr>
          <p:cNvPr id="9" name="Shape 6"/>
          <p:cNvSpPr/>
          <p:nvPr/>
        </p:nvSpPr>
        <p:spPr>
          <a:xfrm>
            <a:off x="5808800" y="161722"/>
            <a:ext cx="2857500" cy="2857500"/>
          </a:xfrm>
          <a:prstGeom prst="ellipse">
            <a:avLst/>
          </a:prstGeom>
          <a:solidFill>
            <a:srgbClr val="A65D15">
              <a:alpha val="89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5966766" y="1295053"/>
            <a:ext cx="2548682" cy="243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20"/>
              </a:lnSpc>
            </a:pPr>
            <a:r>
              <a:rPr lang="en-US" sz="1200" b="1" kern="0" spc="12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PSYCHOLOGICAL SUPPORT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6288681" y="1679323"/>
            <a:ext cx="1904851" cy="548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440"/>
              </a:lnSpc>
            </a:pPr>
            <a:r>
              <a:rPr lang="en-US" sz="900" b="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Matkhafich provides emotional support to help women cope with the trauma of abuse. </a:t>
            </a:r>
            <a:endParaRPr lang="en-US" sz="900" dirty="0"/>
          </a:p>
        </p:txBody>
      </p:sp>
      <p:sp>
        <p:nvSpPr>
          <p:cNvPr id="12" name="Shape 9"/>
          <p:cNvSpPr/>
          <p:nvPr/>
        </p:nvSpPr>
        <p:spPr>
          <a:xfrm>
            <a:off x="238581" y="236025"/>
            <a:ext cx="8667750" cy="666750"/>
          </a:xfrm>
          <a:prstGeom prst="roundRect">
            <a:avLst>
              <a:gd name="adj" fmla="val -137143"/>
            </a:avLst>
          </a:prstGeom>
          <a:solidFill>
            <a:srgbClr val="FFFFFF"/>
          </a:solidFill>
          <a:ln/>
        </p:spPr>
      </p:sp>
      <p:sp>
        <p:nvSpPr>
          <p:cNvPr id="13" name="Text 10"/>
          <p:cNvSpPr/>
          <p:nvPr/>
        </p:nvSpPr>
        <p:spPr>
          <a:xfrm>
            <a:off x="476525" y="450682"/>
            <a:ext cx="2380704" cy="240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90"/>
              </a:lnSpc>
            </a:pPr>
            <a:r>
              <a:rPr lang="en-US" sz="1100" b="1" kern="0" spc="-24" dirty="0">
                <a:solidFill>
                  <a:srgbClr val="111111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☼ Matkhafich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6287043" y="503519"/>
            <a:ext cx="2380605" cy="1371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ts val="1080"/>
              </a:lnSpc>
            </a:pPr>
            <a:r>
              <a:rPr lang="en-US" sz="700" b="0" kern="0" spc="120" dirty="0">
                <a:solidFill>
                  <a:srgbClr val="A65D1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BREATHE AI</a:t>
            </a:r>
            <a:endParaRPr lang="en-US" sz="675" dirty="0"/>
          </a:p>
        </p:txBody>
      </p:sp>
      <p:pic>
        <p:nvPicPr>
          <p:cNvPr id="15" name="Image 0" descr="https://pitch-assets-ccb95893-de3f-4266-973c-20049231b248.s3.eu-west-1.amazonaws.com/try-pitch-pdf-export-logo.sv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8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try-pitch-pdf-export-logo.svg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  <p:pic>
        <p:nvPicPr>
          <p:cNvPr id="2" name="demo">
            <a:hlinkClick r:id="" action="ppaction://media"/>
            <a:extLst>
              <a:ext uri="{FF2B5EF4-FFF2-40B4-BE49-F238E27FC236}">
                <a16:creationId xmlns:a16="http://schemas.microsoft.com/office/drawing/2014/main" id="{9C163234-E52C-8486-EEE5-D9EC3FFDA2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633413"/>
            <a:ext cx="9144000" cy="3876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8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8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3900" y="1394868"/>
            <a:ext cx="1904901" cy="365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440"/>
              </a:lnSpc>
            </a:pPr>
            <a:r>
              <a:rPr lang="en-US" sz="900" b="0" kern="0" spc="120" dirty="0">
                <a:solidFill>
                  <a:srgbClr val="A65D1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MOROCCAN DIALECT INTEGRATION</a:t>
            </a:r>
            <a:endParaRPr lang="en-US" sz="675" dirty="0"/>
          </a:p>
        </p:txBody>
      </p:sp>
      <p:sp>
        <p:nvSpPr>
          <p:cNvPr id="4" name="Text 1"/>
          <p:cNvSpPr/>
          <p:nvPr/>
        </p:nvSpPr>
        <p:spPr>
          <a:xfrm>
            <a:off x="2858597" y="1285771"/>
            <a:ext cx="5807720" cy="480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90"/>
              </a:lnSpc>
            </a:pPr>
            <a:r>
              <a:rPr lang="en-US" sz="1100" b="0" kern="0" spc="-24" dirty="0">
                <a:solidFill>
                  <a:srgbClr val="111111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Matkhafich will be trained to understand and respond to user queries in Moroccan dialect (Darija), ensuring that conversations feel natural and culturally relevant.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473900" y="2766292"/>
            <a:ext cx="1904851" cy="365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440"/>
              </a:lnSpc>
            </a:pPr>
            <a:r>
              <a:rPr lang="en-US" sz="900" b="0" kern="0" spc="120" dirty="0">
                <a:solidFill>
                  <a:srgbClr val="A65D1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COLLECTION AND ANALYSIS</a:t>
            </a:r>
            <a:endParaRPr lang="en-US" sz="675" dirty="0"/>
          </a:p>
        </p:txBody>
      </p:sp>
      <p:sp>
        <p:nvSpPr>
          <p:cNvPr id="6" name="Text 3"/>
          <p:cNvSpPr/>
          <p:nvPr/>
        </p:nvSpPr>
        <p:spPr>
          <a:xfrm>
            <a:off x="2858597" y="2764502"/>
            <a:ext cx="5807720" cy="7200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90"/>
              </a:lnSpc>
            </a:pPr>
            <a:r>
              <a:rPr lang="en-US" sz="1100" b="0" kern="0" spc="-24" dirty="0">
                <a:solidFill>
                  <a:srgbClr val="111111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Matkhafich will collect anonymized data from user interactions to improve its understanding of the unique challenges and needs faced by women experiencing violence in Morocco.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473900" y="4276508"/>
            <a:ext cx="1904851" cy="1828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440"/>
              </a:lnSpc>
            </a:pPr>
            <a:r>
              <a:rPr lang="en-US" sz="900" b="0" kern="0" spc="120" dirty="0">
                <a:solidFill>
                  <a:srgbClr val="A65D1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BUSINESS POTENTIAL</a:t>
            </a:r>
            <a:endParaRPr lang="en-US" sz="675" dirty="0"/>
          </a:p>
        </p:txBody>
      </p:sp>
      <p:sp>
        <p:nvSpPr>
          <p:cNvPr id="8" name="Text 5"/>
          <p:cNvSpPr/>
          <p:nvPr/>
        </p:nvSpPr>
        <p:spPr>
          <a:xfrm>
            <a:off x="2858597" y="4006452"/>
            <a:ext cx="5807571" cy="720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90"/>
              </a:lnSpc>
            </a:pPr>
            <a:r>
              <a:rPr lang="en-US" sz="1100" b="0" kern="0" spc="-24" dirty="0">
                <a:solidFill>
                  <a:srgbClr val="111111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we plan to enhance our offerings by introducing paid features. These additional services will be developed in collaboration with mental health care providers, ensuring high-quality and comprehensive support for our users.</a:t>
            </a:r>
            <a:endParaRPr lang="en-US" sz="1050" dirty="0"/>
          </a:p>
        </p:txBody>
      </p:sp>
      <p:sp>
        <p:nvSpPr>
          <p:cNvPr id="9" name="Shape 6"/>
          <p:cNvSpPr/>
          <p:nvPr/>
        </p:nvSpPr>
        <p:spPr>
          <a:xfrm>
            <a:off x="238581" y="236025"/>
            <a:ext cx="8667750" cy="666750"/>
          </a:xfrm>
          <a:prstGeom prst="roundRect">
            <a:avLst>
              <a:gd name="adj" fmla="val -137143"/>
            </a:avLst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476525" y="450682"/>
            <a:ext cx="2380853" cy="240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90"/>
              </a:lnSpc>
            </a:pPr>
            <a:r>
              <a:rPr lang="en-US" sz="1100" b="1" kern="0" spc="-24" dirty="0">
                <a:solidFill>
                  <a:srgbClr val="111111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☼ Matkhafich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6286795" y="503519"/>
            <a:ext cx="2380853" cy="1371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ts val="1080"/>
              </a:lnSpc>
            </a:pPr>
            <a:r>
              <a:rPr lang="en-US" sz="700" b="0" kern="0" spc="120" dirty="0">
                <a:solidFill>
                  <a:srgbClr val="A65D1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BREATHE AI</a:t>
            </a:r>
            <a:endParaRPr lang="en-US" sz="675" dirty="0"/>
          </a:p>
        </p:txBody>
      </p:sp>
      <p:sp>
        <p:nvSpPr>
          <p:cNvPr id="12" name="Shape 9"/>
          <p:cNvSpPr/>
          <p:nvPr/>
        </p:nvSpPr>
        <p:spPr>
          <a:xfrm>
            <a:off x="381000" y="2385565"/>
            <a:ext cx="8382000" cy="0"/>
          </a:xfrm>
          <a:prstGeom prst="line">
            <a:avLst/>
          </a:prstGeom>
          <a:solidFill>
            <a:srgbClr val="FFFFFF"/>
          </a:solidFill>
          <a:ln w="5292">
            <a:solidFill>
              <a:srgbClr val="A65D15"/>
            </a:solidFill>
            <a:prstDash val="solid"/>
            <a:headEnd type="none"/>
            <a:tailEnd type="none"/>
          </a:ln>
        </p:spPr>
      </p:sp>
      <p:sp>
        <p:nvSpPr>
          <p:cNvPr id="13" name="Shape 10"/>
          <p:cNvSpPr/>
          <p:nvPr/>
        </p:nvSpPr>
        <p:spPr>
          <a:xfrm>
            <a:off x="381000" y="3621818"/>
            <a:ext cx="8382000" cy="0"/>
          </a:xfrm>
          <a:prstGeom prst="line">
            <a:avLst/>
          </a:prstGeom>
          <a:solidFill>
            <a:srgbClr val="FFFFFF"/>
          </a:solidFill>
          <a:ln w="5292">
            <a:solidFill>
              <a:srgbClr val="A65D15"/>
            </a:solidFill>
            <a:prstDash val="solid"/>
            <a:headEnd type="none"/>
            <a:tailEnd type="none"/>
          </a:ln>
        </p:spPr>
      </p:sp>
      <p:pic>
        <p:nvPicPr>
          <p:cNvPr id="14" name="Image 0" descr="https://pitch-assets-ccb95893-de3f-4266-973c-20049231b248.s3.eu-west-1.amazonaws.com/try-pitch-pdf-export-logo.sv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8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b8c268f1-004c-490e-8635-76031c2b02a9?pitch-bytes=2910219&amp;pitch-content-type=image%2F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94454" y="2126590"/>
            <a:ext cx="1855445" cy="1333355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c9d9edde-97db-40fa-aff3-48f1f5806c9d?pitch-bytes=900502&amp;pitch-content-type=image%2Fpng"/>
          <p:cNvPicPr>
            <a:picLocks noChangeAspect="1"/>
          </p:cNvPicPr>
          <p:nvPr/>
        </p:nvPicPr>
        <p:blipFill>
          <a:blip r:embed="rId4"/>
          <a:srcRect t="2062" b="6597"/>
          <a:stretch/>
        </p:blipFill>
        <p:spPr>
          <a:xfrm>
            <a:off x="6960586" y="-749"/>
            <a:ext cx="1706756" cy="212753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475873" y="2449467"/>
            <a:ext cx="819085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5400"/>
              </a:lnSpc>
            </a:pPr>
            <a:r>
              <a:rPr lang="en-US" sz="4500" b="1" kern="0" spc="-48" dirty="0">
                <a:solidFill>
                  <a:srgbClr val="111111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 Thank You</a:t>
            </a:r>
            <a:endParaRPr lang="en-US" sz="4500" dirty="0"/>
          </a:p>
        </p:txBody>
      </p:sp>
      <p:pic>
        <p:nvPicPr>
          <p:cNvPr id="6" name="Image 2" descr="https://pitch-assets-ccb95893-de3f-4266-973c-20049231b248.s3.eu-west-1.amazonaws.com/6075b049-ad9b-44f3-9515-7ac176d9d7bf?pitch-bytes=2022785&amp;pitch-content-type=image%2Fpng"/>
          <p:cNvPicPr>
            <a:picLocks noChangeAspect="1"/>
          </p:cNvPicPr>
          <p:nvPr/>
        </p:nvPicPr>
        <p:blipFill>
          <a:blip r:embed="rId5"/>
          <a:srcRect t="7213" r="2959" b="7213"/>
          <a:stretch/>
        </p:blipFill>
        <p:spPr>
          <a:xfrm>
            <a:off x="5310710" y="4182989"/>
            <a:ext cx="2667000" cy="1833537"/>
          </a:xfrm>
          <a:prstGeom prst="rect">
            <a:avLst/>
          </a:prstGeom>
        </p:spPr>
      </p:pic>
      <p:sp>
        <p:nvSpPr>
          <p:cNvPr id="7" name="Shape 1"/>
          <p:cNvSpPr/>
          <p:nvPr/>
        </p:nvSpPr>
        <p:spPr>
          <a:xfrm>
            <a:off x="238581" y="236025"/>
            <a:ext cx="8667750" cy="666750"/>
          </a:xfrm>
          <a:prstGeom prst="roundRect">
            <a:avLst>
              <a:gd name="adj" fmla="val -137143"/>
            </a:avLst>
          </a:prstGeom>
          <a:solidFill>
            <a:srgbClr val="FFFFFF"/>
          </a:solidFill>
          <a:ln/>
        </p:spPr>
      </p:sp>
      <p:sp>
        <p:nvSpPr>
          <p:cNvPr id="8" name="Text 2"/>
          <p:cNvSpPr/>
          <p:nvPr/>
        </p:nvSpPr>
        <p:spPr>
          <a:xfrm>
            <a:off x="476525" y="450682"/>
            <a:ext cx="2380952" cy="240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90"/>
              </a:lnSpc>
            </a:pPr>
            <a:r>
              <a:rPr lang="en-US" sz="1100" b="0" kern="0" spc="-24" dirty="0">
                <a:solidFill>
                  <a:srgbClr val="111111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Breathe AI</a:t>
            </a:r>
            <a:endParaRPr lang="en-US" sz="1050" dirty="0"/>
          </a:p>
        </p:txBody>
      </p:sp>
      <p:sp>
        <p:nvSpPr>
          <p:cNvPr id="9" name="Text 3"/>
          <p:cNvSpPr/>
          <p:nvPr/>
        </p:nvSpPr>
        <p:spPr>
          <a:xfrm>
            <a:off x="6286696" y="503519"/>
            <a:ext cx="2380952" cy="1371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ts val="1080"/>
              </a:lnSpc>
            </a:pPr>
            <a:r>
              <a:rPr lang="en-US" sz="700" b="0" kern="0" spc="120" dirty="0">
                <a:solidFill>
                  <a:srgbClr val="A65D1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2024</a:t>
            </a:r>
            <a:endParaRPr lang="en-US" sz="675" dirty="0"/>
          </a:p>
        </p:txBody>
      </p:sp>
      <p:sp>
        <p:nvSpPr>
          <p:cNvPr id="10" name="Text 4"/>
          <p:cNvSpPr/>
          <p:nvPr/>
        </p:nvSpPr>
        <p:spPr>
          <a:xfrm>
            <a:off x="476250" y="767695"/>
            <a:ext cx="31502" cy="14400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890"/>
              </a:lnSpc>
            </a:pPr>
            <a:endParaRPr lang="en-US" sz="1050" dirty="0"/>
          </a:p>
          <a:p>
            <a:pPr algn="l">
              <a:lnSpc>
                <a:spcPts val="1890"/>
              </a:lnSpc>
            </a:pPr>
            <a:endParaRPr lang="en-US" sz="1050" dirty="0"/>
          </a:p>
          <a:p>
            <a:pPr algn="l">
              <a:lnSpc>
                <a:spcPts val="1890"/>
              </a:lnSpc>
            </a:pPr>
            <a:endParaRPr lang="en-US" sz="1050" dirty="0"/>
          </a:p>
          <a:p>
            <a:pPr algn="l">
              <a:lnSpc>
                <a:spcPts val="1890"/>
              </a:lnSpc>
            </a:pPr>
            <a:endParaRPr lang="en-US" sz="1050" dirty="0"/>
          </a:p>
          <a:p>
            <a:pPr algn="l">
              <a:lnSpc>
                <a:spcPts val="1890"/>
              </a:lnSpc>
            </a:pPr>
            <a:endParaRPr lang="en-US" sz="1050" dirty="0"/>
          </a:p>
          <a:p>
            <a:pPr algn="l">
              <a:lnSpc>
                <a:spcPts val="1890"/>
              </a:lnSpc>
            </a:pPr>
            <a:endParaRPr lang="en-US" sz="1050" dirty="0"/>
          </a:p>
        </p:txBody>
      </p:sp>
      <p:pic>
        <p:nvPicPr>
          <p:cNvPr id="11" name="Image 3" descr="https://pitch-assets-ccb95893-de3f-4266-973c-20049231b248.s3.eu-west-1.amazonaws.com/4e7dad45-ff6e-4eef-880e-6806eaa355a2?pitch-bytes=112328&amp;pitch-content-type=image%2Fjpeg"/>
          <p:cNvPicPr>
            <a:picLocks noChangeAspect="1"/>
          </p:cNvPicPr>
          <p:nvPr/>
        </p:nvPicPr>
        <p:blipFill>
          <a:blip r:embed="rId6"/>
          <a:srcRect b="49808"/>
          <a:stretch/>
        </p:blipFill>
        <p:spPr>
          <a:xfrm>
            <a:off x="-4981" y="2122505"/>
            <a:ext cx="1765972" cy="1337440"/>
          </a:xfrm>
          <a:prstGeom prst="rect">
            <a:avLst/>
          </a:prstGeom>
        </p:spPr>
      </p:pic>
      <p:pic>
        <p:nvPicPr>
          <p:cNvPr id="12" name="Image 4" descr="https://pitch-assets-ccb95893-de3f-4266-973c-20049231b248.s3.eu-west-1.amazonaws.com/d636ee83-2ea7-4cd7-a7af-fbd31c5e10a1?pitch-bytes=799223&amp;pitch-content-type=image%2Fpng"/>
          <p:cNvPicPr>
            <a:picLocks noChangeAspect="1"/>
          </p:cNvPicPr>
          <p:nvPr/>
        </p:nvPicPr>
        <p:blipFill>
          <a:blip r:embed="rId7"/>
          <a:srcRect t="5557" b="5558"/>
          <a:stretch/>
        </p:blipFill>
        <p:spPr>
          <a:xfrm>
            <a:off x="5311709" y="3775024"/>
            <a:ext cx="2666001" cy="2121784"/>
          </a:xfrm>
          <a:prstGeom prst="rect">
            <a:avLst/>
          </a:prstGeom>
        </p:spPr>
      </p:pic>
      <p:pic>
        <p:nvPicPr>
          <p:cNvPr id="13" name="Image 5" descr="https://pitch-assets-ccb95893-de3f-4266-973c-20049231b248.s3.eu-west-1.amazonaws.com/try-pitch-pdf-export-logo.svg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294</Words>
  <Application>Microsoft Office PowerPoint</Application>
  <PresentationFormat>Affichage à l'écran (16:9)</PresentationFormat>
  <Paragraphs>59</Paragraphs>
  <Slides>8</Slides>
  <Notes>8</Notes>
  <HiddenSlides>0</HiddenSlides>
  <MMClips>1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1" baseType="lpstr">
      <vt:lpstr>Noto Serif JP</vt:lpstr>
      <vt:lpstr>Roboto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Matkhafich</dc:title>
  <dc:subject>PptxGenJS Presentation</dc:subject>
  <dc:creator>Pitch Software GmbH</dc:creator>
  <cp:lastModifiedBy>kaoutarmrhar@gmail.com</cp:lastModifiedBy>
  <cp:revision>2</cp:revision>
  <dcterms:created xsi:type="dcterms:W3CDTF">2024-05-19T06:52:20Z</dcterms:created>
  <dcterms:modified xsi:type="dcterms:W3CDTF">2024-05-19T07:04:30Z</dcterms:modified>
</cp:coreProperties>
</file>